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media/image1.png" ContentType="image/png"/>
  <Override PartName="/ppt/media/image7.jpeg" ContentType="image/jpeg"/>
  <Override PartName="/ppt/media/image9.png" ContentType="image/png"/>
  <Override PartName="/ppt/media/image2.jpeg" ContentType="image/jpeg"/>
  <Override PartName="/ppt/media/image8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10.jpeg" ContentType="image/jpeg"/>
  <Override PartName="/ppt/media/image11.png" ContentType="image/png"/>
  <Override PartName="/ppt/media/image12.jpeg" ContentType="image/jpeg"/>
  <Override PartName="/ppt/media/image13.png" ContentType="image/png"/>
  <Override PartName="/ppt/media/image14.jpeg" ContentType="image/jpeg"/>
  <Override PartName="/ppt/media/image15.png" ContentType="image/png"/>
  <Override PartName="/ppt/media/image16.jpeg" ContentType="image/jpeg"/>
  <Override PartName="/ppt/media/image17.png" ContentType="image/png"/>
  <Override PartName="/ppt/media/image24.jpeg" ContentType="image/jpeg"/>
  <Override PartName="/ppt/media/image18.jpeg" ContentType="image/jpeg"/>
  <Override PartName="/ppt/media/image19.png" ContentType="image/png"/>
  <Override PartName="/ppt/media/image20.jpeg" ContentType="image/jpeg"/>
  <Override PartName="/ppt/media/image21.png" ContentType="image/png"/>
  <Override PartName="/ppt/media/image22.jpeg" ContentType="image/jpeg"/>
  <Override PartName="/ppt/media/image23.png" ContentType="image/png"/>
  <Override PartName="/ppt/media/image25.png" ContentType="image/png"/>
  <Override PartName="/ppt/media/image26.jpeg" ContentType="image/jpeg"/>
  <Override PartName="/ppt/media/image2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it-IT" sz="6000" spc="-1" strike="noStrike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b="0" lang="it-IT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FEBE5528-972F-4034-BC6B-112B1D46E587}" type="datetime">
              <a:rPr b="0" lang="it-IT" sz="1200" spc="-1" strike="noStrike">
                <a:solidFill>
                  <a:srgbClr val="8b8b8b"/>
                </a:solidFill>
                <a:latin typeface="Calibri"/>
              </a:rPr>
              <a:t>23/06/22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56EFF9B-A4F6-49B6-8B15-23FC045B957E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Secondo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Terzo livello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Quarto livello struttura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Quinto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Sesto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Settimo livello struttura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it-IT" sz="4400" spc="-1" strike="noStrike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b="0" lang="it-IT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800" spc="-1" strike="noStrike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400" spc="-1" strike="noStrike">
                <a:solidFill>
                  <a:srgbClr val="000000"/>
                </a:solidFill>
                <a:latin typeface="Calibri"/>
              </a:rPr>
              <a:t>Secondo livello</a:t>
            </a:r>
            <a:endParaRPr b="0" lang="it-IT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2000" spc="-1" strike="noStrike">
                <a:solidFill>
                  <a:srgbClr val="000000"/>
                </a:solidFill>
                <a:latin typeface="Calibri"/>
              </a:rPr>
              <a:t>Terzo livello</a:t>
            </a:r>
            <a:endParaRPr b="0" lang="it-IT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Quarto livello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it-IT" sz="1800" spc="-1" strike="noStrike">
                <a:solidFill>
                  <a:srgbClr val="000000"/>
                </a:solidFill>
                <a:latin typeface="Calibri"/>
              </a:rPr>
              <a:t>Quinto livello</a:t>
            </a:r>
            <a:endParaRPr b="0" lang="it-IT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1B732F4-4CCD-42A1-AC81-66118673EB76}" type="datetime">
              <a:rPr b="0" lang="it-IT" sz="1200" spc="-1" strike="noStrike">
                <a:solidFill>
                  <a:srgbClr val="8b8b8b"/>
                </a:solidFill>
                <a:latin typeface="Calibri"/>
              </a:rPr>
              <a:t>23/06/22</a:t>
            </a:fld>
            <a:endParaRPr b="0" lang="it-IT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it-IT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3470965-6B64-4AED-A8C2-2AC43610B271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&lt;numero&gt;</a:t>
            </a:fld>
            <a:endParaRPr b="0" lang="it-IT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3002760" y="4505040"/>
            <a:ext cx="61862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2400" spc="-1" strike="noStrike">
                <a:solidFill>
                  <a:srgbClr val="4d4d4d"/>
                </a:solidFill>
                <a:latin typeface="Century Gothic"/>
              </a:rPr>
              <a:t>Startup project presentation deck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766520" y="5173200"/>
            <a:ext cx="86587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it-IT" sz="2400" spc="-1" strike="noStrike">
                <a:solidFill>
                  <a:srgbClr val="afabab"/>
                </a:solidFill>
                <a:latin typeface="Century Gothic"/>
              </a:rPr>
              <a:t>TYPE STARTUP NAME HERE / DIGITA NOME STARTUP QUI</a:t>
            </a:r>
            <a:endParaRPr b="0" lang="it-IT" sz="2400" spc="-1" strike="noStrike"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1101240" y="133920"/>
            <a:ext cx="9988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1600" spc="-1" strike="noStrike">
                <a:solidFill>
                  <a:srgbClr val="ef0212"/>
                </a:solidFill>
                <a:latin typeface="Century Gothic"/>
              </a:rPr>
              <a:t>DISCLAIMER:</a:t>
            </a:r>
            <a:r>
              <a:rPr b="0" lang="it-IT" sz="1600" spc="-1" strike="noStrike">
                <a:solidFill>
                  <a:srgbClr val="ef0212"/>
                </a:solidFill>
                <a:latin typeface="Century Gothic"/>
              </a:rPr>
              <a:t> </a:t>
            </a:r>
            <a:r>
              <a:rPr b="0" lang="it-IT" sz="1600" spc="-1" strike="noStrike">
                <a:solidFill>
                  <a:srgbClr val="4d4d4d"/>
                </a:solidFill>
                <a:latin typeface="Century Gothic"/>
              </a:rPr>
              <a:t>writing in gray </a:t>
            </a:r>
            <a:r>
              <a:rPr b="1" lang="it-IT" sz="1600" spc="-1" strike="noStrike">
                <a:solidFill>
                  <a:srgbClr val="afabab"/>
                </a:solidFill>
                <a:latin typeface="Century Gothic"/>
              </a:rPr>
              <a:t>«like this» </a:t>
            </a:r>
            <a:r>
              <a:rPr b="0" lang="it-IT" sz="1600" spc="-1" strike="noStrike">
                <a:solidFill>
                  <a:srgbClr val="4d4d4d"/>
                </a:solidFill>
                <a:latin typeface="Century Gothic"/>
              </a:rPr>
              <a:t>is intended as a guideline and should be deleted/replaced with information about your startup project</a:t>
            </a:r>
            <a:endParaRPr b="0" lang="it-IT" sz="1600" spc="-1" strike="noStrike"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1101240" y="725040"/>
            <a:ext cx="9988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it-IT" sz="1600" spc="-1" strike="noStrike">
                <a:solidFill>
                  <a:srgbClr val="ef0212"/>
                </a:solidFill>
                <a:latin typeface="Century Gothic"/>
              </a:rPr>
              <a:t>DISCLAIMER:</a:t>
            </a:r>
            <a:r>
              <a:rPr b="0" lang="it-IT" sz="1600" spc="-1" strike="noStrike">
                <a:solidFill>
                  <a:srgbClr val="ef0212"/>
                </a:solidFill>
                <a:latin typeface="Century Gothic"/>
              </a:rPr>
              <a:t> </a:t>
            </a:r>
            <a:r>
              <a:rPr b="0" lang="it-IT" sz="1600" spc="-1" strike="noStrike">
                <a:solidFill>
                  <a:srgbClr val="4d4d4d"/>
                </a:solidFill>
                <a:latin typeface="Century Gothic"/>
              </a:rPr>
              <a:t>le caselle di testo in grigio </a:t>
            </a:r>
            <a:r>
              <a:rPr b="1" lang="it-IT" sz="1600" spc="-1" strike="noStrike">
                <a:solidFill>
                  <a:srgbClr val="afabab"/>
                </a:solidFill>
                <a:latin typeface="Century Gothic"/>
              </a:rPr>
              <a:t>«come questa» </a:t>
            </a:r>
            <a:r>
              <a:rPr b="0" lang="it-IT" sz="1600" spc="-1" strike="noStrike">
                <a:solidFill>
                  <a:srgbClr val="4d4d4d"/>
                </a:solidFill>
                <a:latin typeface="Century Gothic"/>
              </a:rPr>
              <a:t>sono da intendersi come linee guida e vanno eliminate/sostituite con informazioni relative al vostro progetto di startup</a:t>
            </a:r>
            <a:endParaRPr b="0" lang="it-IT" sz="1600" spc="-1" strike="noStrike">
              <a:latin typeface="Arial"/>
            </a:endParaRPr>
          </a:p>
        </p:txBody>
      </p:sp>
      <p:pic>
        <p:nvPicPr>
          <p:cNvPr id="86" name="Immagine 19" descr=""/>
          <p:cNvPicPr/>
          <p:nvPr/>
        </p:nvPicPr>
        <p:blipFill>
          <a:blip r:embed="rId1"/>
          <a:stretch/>
        </p:blipFill>
        <p:spPr>
          <a:xfrm>
            <a:off x="0" y="6248520"/>
            <a:ext cx="12191760" cy="609120"/>
          </a:xfrm>
          <a:prstGeom prst="rect">
            <a:avLst/>
          </a:prstGeom>
          <a:ln>
            <a:noFill/>
          </a:ln>
        </p:spPr>
      </p:pic>
      <p:pic>
        <p:nvPicPr>
          <p:cNvPr id="87" name="Immagine 20" descr=""/>
          <p:cNvPicPr/>
          <p:nvPr/>
        </p:nvPicPr>
        <p:blipFill>
          <a:blip r:embed="rId2"/>
          <a:stretch/>
        </p:blipFill>
        <p:spPr>
          <a:xfrm>
            <a:off x="4686840" y="1495440"/>
            <a:ext cx="2817720" cy="2817720"/>
          </a:xfrm>
          <a:prstGeom prst="rect">
            <a:avLst/>
          </a:prstGeom>
          <a:ln>
            <a:noFill/>
          </a:ln>
        </p:spPr>
      </p:pic>
      <p:pic>
        <p:nvPicPr>
          <p:cNvPr id="88" name="Immagine 21" descr=""/>
          <p:cNvPicPr/>
          <p:nvPr/>
        </p:nvPicPr>
        <p:blipFill>
          <a:blip r:embed="rId3"/>
          <a:stretch/>
        </p:blipFill>
        <p:spPr>
          <a:xfrm>
            <a:off x="2132640" y="1688400"/>
            <a:ext cx="2330280" cy="968400"/>
          </a:xfrm>
          <a:prstGeom prst="rect">
            <a:avLst/>
          </a:prstGeom>
          <a:ln>
            <a:noFill/>
          </a:ln>
        </p:spPr>
      </p:pic>
      <p:pic>
        <p:nvPicPr>
          <p:cNvPr id="89" name="Immagine 23" descr=""/>
          <p:cNvPicPr/>
          <p:nvPr/>
        </p:nvPicPr>
        <p:blipFill>
          <a:blip r:embed="rId4"/>
          <a:stretch/>
        </p:blipFill>
        <p:spPr>
          <a:xfrm>
            <a:off x="7728480" y="2818800"/>
            <a:ext cx="2330280" cy="1006920"/>
          </a:xfrm>
          <a:prstGeom prst="rect">
            <a:avLst/>
          </a:prstGeom>
          <a:ln>
            <a:noFill/>
          </a:ln>
        </p:spPr>
      </p:pic>
      <p:pic>
        <p:nvPicPr>
          <p:cNvPr id="90" name="Immagine 24" descr=""/>
          <p:cNvPicPr/>
          <p:nvPr/>
        </p:nvPicPr>
        <p:blipFill>
          <a:blip r:embed="rId5"/>
          <a:stretch/>
        </p:blipFill>
        <p:spPr>
          <a:xfrm>
            <a:off x="7728480" y="1607040"/>
            <a:ext cx="2330280" cy="1131120"/>
          </a:xfrm>
          <a:prstGeom prst="rect">
            <a:avLst/>
          </a:prstGeom>
          <a:ln>
            <a:noFill/>
          </a:ln>
        </p:spPr>
      </p:pic>
      <p:pic>
        <p:nvPicPr>
          <p:cNvPr id="91" name="Picture 2" descr="Biovalley Group SpA"/>
          <p:cNvPicPr/>
          <p:nvPr/>
        </p:nvPicPr>
        <p:blipFill>
          <a:blip r:embed="rId6"/>
          <a:stretch/>
        </p:blipFill>
        <p:spPr>
          <a:xfrm>
            <a:off x="2199600" y="2669040"/>
            <a:ext cx="2196720" cy="968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9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Development plan / Piano di sviluppo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8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8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82" name="CustomShape 5"/>
          <p:cNvSpPr/>
          <p:nvPr/>
        </p:nvSpPr>
        <p:spPr>
          <a:xfrm>
            <a:off x="11130480" y="6530400"/>
            <a:ext cx="375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10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83" name="Group 6"/>
          <p:cNvGrpSpPr/>
          <p:nvPr/>
        </p:nvGrpSpPr>
        <p:grpSpPr>
          <a:xfrm>
            <a:off x="1699560" y="3556080"/>
            <a:ext cx="8183160" cy="2224440"/>
            <a:chOff x="1699560" y="3556080"/>
            <a:chExt cx="8183160" cy="2224440"/>
          </a:xfrm>
        </p:grpSpPr>
        <p:sp>
          <p:nvSpPr>
            <p:cNvPr id="184" name="CustomShape 7"/>
            <p:cNvSpPr/>
            <p:nvPr/>
          </p:nvSpPr>
          <p:spPr>
            <a:xfrm>
              <a:off x="1699560" y="3556080"/>
              <a:ext cx="796572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Do you have a comprehensive business plan and/or development plan and/or financial plan? If yes, please present here an activity plan.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85" name="CustomShape 8"/>
            <p:cNvSpPr/>
            <p:nvPr/>
          </p:nvSpPr>
          <p:spPr>
            <a:xfrm>
              <a:off x="1699560" y="5080320"/>
              <a:ext cx="8183160" cy="700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Hai già creato un business plan e/o un piano di sviluppo e/o un piano finanziario? Se si, inserisci qui un piano delle attività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86" name="Elemento grafico 2" descr="Appunti contorno"/>
          <p:cNvPicPr/>
          <p:nvPr/>
        </p:nvPicPr>
        <p:blipFill>
          <a:blip r:embed="rId2"/>
          <a:stretch/>
        </p:blipFill>
        <p:spPr>
          <a:xfrm>
            <a:off x="5537160" y="1442160"/>
            <a:ext cx="1294920" cy="1294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10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What are we looking for / Di cosa abbiamo bisogno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8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9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9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11130480" y="6530400"/>
            <a:ext cx="375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11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93" name="Group 6"/>
          <p:cNvGrpSpPr/>
          <p:nvPr/>
        </p:nvGrpSpPr>
        <p:grpSpPr>
          <a:xfrm>
            <a:off x="1737720" y="4508640"/>
            <a:ext cx="8183160" cy="1487520"/>
            <a:chOff x="1737720" y="4508640"/>
            <a:chExt cx="8183160" cy="1487520"/>
          </a:xfrm>
        </p:grpSpPr>
        <p:sp>
          <p:nvSpPr>
            <p:cNvPr id="194" name="CustomShape 7"/>
            <p:cNvSpPr/>
            <p:nvPr/>
          </p:nvSpPr>
          <p:spPr>
            <a:xfrm>
              <a:off x="1737720" y="4508640"/>
              <a:ext cx="796572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is it that you think the Urban Center can do for you?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95" name="CustomShape 8"/>
            <p:cNvSpPr/>
            <p:nvPr/>
          </p:nvSpPr>
          <p:spPr>
            <a:xfrm>
              <a:off x="1737720" y="5600880"/>
              <a:ext cx="818316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Cosa ritieni che l’Urban Center possa fare per te?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96" name="Immagine 10" descr=""/>
          <p:cNvPicPr/>
          <p:nvPr/>
        </p:nvPicPr>
        <p:blipFill>
          <a:blip r:embed="rId2"/>
          <a:stretch/>
        </p:blipFill>
        <p:spPr>
          <a:xfrm>
            <a:off x="5070960" y="1037520"/>
            <a:ext cx="2050200" cy="2050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1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Team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3" name="Group 2"/>
          <p:cNvGrpSpPr/>
          <p:nvPr/>
        </p:nvGrpSpPr>
        <p:grpSpPr>
          <a:xfrm>
            <a:off x="1708560" y="3520800"/>
            <a:ext cx="9574920" cy="2529360"/>
            <a:chOff x="1708560" y="3520800"/>
            <a:chExt cx="9574920" cy="2529360"/>
          </a:xfrm>
        </p:grpSpPr>
        <p:sp>
          <p:nvSpPr>
            <p:cNvPr id="94" name="CustomShape 3"/>
            <p:cNvSpPr/>
            <p:nvPr/>
          </p:nvSpPr>
          <p:spPr>
            <a:xfrm>
              <a:off x="1708560" y="3520800"/>
              <a:ext cx="919800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Who are the key people involved in your project?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are their roles? (e.g. CEO, Chief Scientific Officer, etc.)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Are there any advisors?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95" name="CustomShape 4"/>
            <p:cNvSpPr/>
            <p:nvPr/>
          </p:nvSpPr>
          <p:spPr>
            <a:xfrm>
              <a:off x="1708560" y="5045040"/>
              <a:ext cx="957492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Chi sono le figure chiave nel tuo progetto?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Quali sono i loro ruoli? (e.g. CEO, Chief Scientific Officer, etc.)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Ci sono degli advisor?</a:t>
              </a:r>
              <a:endParaRPr b="0" lang="it-IT" sz="2000" spc="-1" strike="noStrike">
                <a:latin typeface="Arial"/>
              </a:endParaRPr>
            </a:p>
          </p:txBody>
        </p:sp>
      </p:grpSp>
      <p:sp>
        <p:nvSpPr>
          <p:cNvPr id="96" name="Line 5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97" name="Line 6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98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99" name="CustomShape 7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00" name="CustomShape 8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2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01" name="Group 9"/>
          <p:cNvGrpSpPr/>
          <p:nvPr/>
        </p:nvGrpSpPr>
        <p:grpSpPr>
          <a:xfrm>
            <a:off x="3111480" y="1433160"/>
            <a:ext cx="2190240" cy="1258560"/>
            <a:chOff x="3111480" y="1433160"/>
            <a:chExt cx="2190240" cy="1258560"/>
          </a:xfrm>
        </p:grpSpPr>
        <p:pic>
          <p:nvPicPr>
            <p:cNvPr id="102" name="Elemento grafico 10" descr="Profilo maschile contorno"/>
            <p:cNvPicPr/>
            <p:nvPr/>
          </p:nvPicPr>
          <p:blipFill>
            <a:blip r:embed="rId2"/>
            <a:stretch/>
          </p:blipFill>
          <p:spPr>
            <a:xfrm>
              <a:off x="3749760" y="1433160"/>
              <a:ext cx="914040" cy="914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3" name="CustomShape 10"/>
            <p:cNvSpPr/>
            <p:nvPr/>
          </p:nvSpPr>
          <p:spPr>
            <a:xfrm>
              <a:off x="3111480" y="2327040"/>
              <a:ext cx="21902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it-IT" sz="1800" spc="-1" strike="noStrike">
                  <a:solidFill>
                    <a:srgbClr val="000000"/>
                  </a:solidFill>
                  <a:latin typeface="Calibri"/>
                </a:rPr>
                <a:t>Mr. Smith (CEO)</a:t>
              </a:r>
              <a:endParaRPr b="0" lang="it-IT" sz="1800" spc="-1" strike="noStrike">
                <a:latin typeface="Arial"/>
              </a:endParaRPr>
            </a:p>
          </p:txBody>
        </p:sp>
      </p:grpSp>
      <p:grpSp>
        <p:nvGrpSpPr>
          <p:cNvPr id="104" name="Group 11"/>
          <p:cNvGrpSpPr/>
          <p:nvPr/>
        </p:nvGrpSpPr>
        <p:grpSpPr>
          <a:xfrm>
            <a:off x="6609600" y="1433160"/>
            <a:ext cx="2190240" cy="1279080"/>
            <a:chOff x="6609600" y="1433160"/>
            <a:chExt cx="2190240" cy="1279080"/>
          </a:xfrm>
        </p:grpSpPr>
        <p:pic>
          <p:nvPicPr>
            <p:cNvPr id="105" name="Elemento grafico 2" descr="Profilo femminile contorno"/>
            <p:cNvPicPr/>
            <p:nvPr/>
          </p:nvPicPr>
          <p:blipFill>
            <a:blip r:embed="rId3"/>
            <a:stretch/>
          </p:blipFill>
          <p:spPr>
            <a:xfrm>
              <a:off x="7201080" y="1433160"/>
              <a:ext cx="914040" cy="914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6" name="CustomShape 12"/>
            <p:cNvSpPr/>
            <p:nvPr/>
          </p:nvSpPr>
          <p:spPr>
            <a:xfrm>
              <a:off x="6609600" y="2347560"/>
              <a:ext cx="219024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it-IT" sz="1800" spc="-1" strike="noStrike">
                  <a:solidFill>
                    <a:srgbClr val="000000"/>
                  </a:solidFill>
                  <a:latin typeface="Calibri"/>
                </a:rPr>
                <a:t>Ms. Smith (CTO)</a:t>
              </a:r>
              <a:endParaRPr b="0" lang="it-IT" sz="1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2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Need / Bisogno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0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1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1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3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13" name="Group 6"/>
          <p:cNvGrpSpPr/>
          <p:nvPr/>
        </p:nvGrpSpPr>
        <p:grpSpPr>
          <a:xfrm>
            <a:off x="1706400" y="3517920"/>
            <a:ext cx="8872200" cy="2529000"/>
            <a:chOff x="1706400" y="3517920"/>
            <a:chExt cx="8872200" cy="2529000"/>
          </a:xfrm>
        </p:grpSpPr>
        <p:sp>
          <p:nvSpPr>
            <p:cNvPr id="114" name="CustomShape 7"/>
            <p:cNvSpPr/>
            <p:nvPr/>
          </p:nvSpPr>
          <p:spPr>
            <a:xfrm>
              <a:off x="1706400" y="3517920"/>
              <a:ext cx="863640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need or problem does your invention answer to? (e.g. current methods to diagnose lung cancer are affected by this and that problem, etc.)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15" name="CustomShape 8"/>
            <p:cNvSpPr/>
            <p:nvPr/>
          </p:nvSpPr>
          <p:spPr>
            <a:xfrm>
              <a:off x="1706400" y="5041800"/>
              <a:ext cx="887220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A quale problema o bisogno da risposta la tua invenzione? (es. gli attuali metodi di diagnosi per il tumore al polmone sono xxx e hanno una serie di limitazioni, …)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16" name="Elemento grafico 2" descr="Domande contorno"/>
          <p:cNvPicPr/>
          <p:nvPr/>
        </p:nvPicPr>
        <p:blipFill>
          <a:blip r:embed="rId2"/>
          <a:stretch/>
        </p:blipFill>
        <p:spPr>
          <a:xfrm>
            <a:off x="5293080" y="1156680"/>
            <a:ext cx="1605600" cy="1605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3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Solution / Soluzione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1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2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2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2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4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23" name="Group 6"/>
          <p:cNvGrpSpPr/>
          <p:nvPr/>
        </p:nvGrpSpPr>
        <p:grpSpPr>
          <a:xfrm>
            <a:off x="1699560" y="3517920"/>
            <a:ext cx="8980560" cy="2529000"/>
            <a:chOff x="1699560" y="3517920"/>
            <a:chExt cx="8980560" cy="2529000"/>
          </a:xfrm>
        </p:grpSpPr>
        <p:sp>
          <p:nvSpPr>
            <p:cNvPr id="124" name="CustomShape 7"/>
            <p:cNvSpPr/>
            <p:nvPr/>
          </p:nvSpPr>
          <p:spPr>
            <a:xfrm>
              <a:off x="1699560" y="3517920"/>
              <a:ext cx="8741880" cy="700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How does your invention address the problem at hand? (e.g. we invented a novel method for early diagnosis of lung cancer, etc.)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25" name="CustomShape 8"/>
            <p:cNvSpPr/>
            <p:nvPr/>
          </p:nvSpPr>
          <p:spPr>
            <a:xfrm>
              <a:off x="1699560" y="5041800"/>
              <a:ext cx="8980560" cy="1005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In che modo la tua invenzione risponde al problema in questione? (es. abbiamo messo a punto un innovativo metodo di diagnosi precoce per il tumore al polmone, …)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26" name="Elemento grafico 12" descr="Persona con idea contorno"/>
          <p:cNvPicPr/>
          <p:nvPr/>
        </p:nvPicPr>
        <p:blipFill>
          <a:blip r:embed="rId2"/>
          <a:stretch/>
        </p:blipFill>
        <p:spPr>
          <a:xfrm>
            <a:off x="5238720" y="1068840"/>
            <a:ext cx="1714320" cy="1714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4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Competitive edge / Vantaggio competitivo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2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3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3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3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5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33" name="Group 6"/>
          <p:cNvGrpSpPr/>
          <p:nvPr/>
        </p:nvGrpSpPr>
        <p:grpSpPr>
          <a:xfrm>
            <a:off x="1712160" y="3520440"/>
            <a:ext cx="9031680" cy="2224080"/>
            <a:chOff x="1712160" y="3520440"/>
            <a:chExt cx="9031680" cy="2224080"/>
          </a:xfrm>
        </p:grpSpPr>
        <p:sp>
          <p:nvSpPr>
            <p:cNvPr id="134" name="CustomShape 7"/>
            <p:cNvSpPr/>
            <p:nvPr/>
          </p:nvSpPr>
          <p:spPr>
            <a:xfrm>
              <a:off x="1712160" y="3520440"/>
              <a:ext cx="8791560" cy="700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key strengths make your invention better than other existing solutions?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35" name="CustomShape 8"/>
            <p:cNvSpPr/>
            <p:nvPr/>
          </p:nvSpPr>
          <p:spPr>
            <a:xfrm>
              <a:off x="1712160" y="5044320"/>
              <a:ext cx="9031680" cy="700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Quali sono i punti di forza che rendono la tua invenzione migliore di quelle esistenti?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36" name="Elemento grafico 2" descr="Grafico a barre con andamento ascendente contorno"/>
          <p:cNvPicPr/>
          <p:nvPr/>
        </p:nvPicPr>
        <p:blipFill>
          <a:blip r:embed="rId2"/>
          <a:stretch/>
        </p:blipFill>
        <p:spPr>
          <a:xfrm>
            <a:off x="5318280" y="1254240"/>
            <a:ext cx="1555560" cy="1555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5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Applications &amp; customers / Applicazione e clienti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3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4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4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4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6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43" name="Group 6"/>
          <p:cNvGrpSpPr/>
          <p:nvPr/>
        </p:nvGrpSpPr>
        <p:grpSpPr>
          <a:xfrm>
            <a:off x="1762920" y="2884680"/>
            <a:ext cx="8942760" cy="3576960"/>
            <a:chOff x="1762920" y="2884680"/>
            <a:chExt cx="8942760" cy="3576960"/>
          </a:xfrm>
        </p:grpSpPr>
        <p:sp>
          <p:nvSpPr>
            <p:cNvPr id="144" name="CustomShape 7"/>
            <p:cNvSpPr/>
            <p:nvPr/>
          </p:nvSpPr>
          <p:spPr>
            <a:xfrm>
              <a:off x="1762920" y="2884680"/>
              <a:ext cx="8705160" cy="1614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applications do you envision your invention having? (e.g. early diagnostic kits for better and cheaper lung cancer diagnosis, etc.)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Who do you think could be your customers? (e.g. Pharma companies, Hospitals, research labs, etc.)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45" name="CustomShape 8"/>
            <p:cNvSpPr/>
            <p:nvPr/>
          </p:nvSpPr>
          <p:spPr>
            <a:xfrm>
              <a:off x="1762920" y="4846680"/>
              <a:ext cx="8942760" cy="1614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Che applicazioni ritieni che la tua invenzione possa avere? (es. kit rapidi ed economici per una diagnosi precoce del tumore al polmone, …) 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Quali pensi possano essere i tuoi clienti? (es. aziende farmaceutiche, ospedali, laboratori di ricerca, …)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46" name="Elemento grafico 12" descr="Stretta di mano contorno"/>
          <p:cNvPicPr/>
          <p:nvPr/>
        </p:nvPicPr>
        <p:blipFill>
          <a:blip r:embed="rId2"/>
          <a:stretch/>
        </p:blipFill>
        <p:spPr>
          <a:xfrm>
            <a:off x="5413320" y="1548000"/>
            <a:ext cx="1364760" cy="1364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6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The market: figures &amp; players / Il mercato: numeri e attori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4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5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5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7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53" name="Group 6"/>
          <p:cNvGrpSpPr/>
          <p:nvPr/>
        </p:nvGrpSpPr>
        <p:grpSpPr>
          <a:xfrm>
            <a:off x="253080" y="2238840"/>
            <a:ext cx="11685240" cy="4042440"/>
            <a:chOff x="253080" y="2238840"/>
            <a:chExt cx="11685240" cy="4042440"/>
          </a:xfrm>
        </p:grpSpPr>
        <p:sp>
          <p:nvSpPr>
            <p:cNvPr id="154" name="CustomShape 7"/>
            <p:cNvSpPr/>
            <p:nvPr/>
          </p:nvSpPr>
          <p:spPr>
            <a:xfrm>
              <a:off x="253080" y="2238840"/>
              <a:ext cx="11685240" cy="22248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is your target market? (e.g. Global lung cancer diagnostics market, etc.)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is the value of the market you’re targeting? (e.g. $ 67 BN)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are the most significant market drivers and constraints? (e.g. ageing population, pipeline drying, etc.)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Who are the key players (companies) active in your target market?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is the current research state of the art? (e.g. ongoing clinical studies, recent significant business deals in the field, etc.)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55" name="CustomShape 8"/>
            <p:cNvSpPr/>
            <p:nvPr/>
          </p:nvSpPr>
          <p:spPr>
            <a:xfrm>
              <a:off x="253080" y="4666320"/>
              <a:ext cx="11685240" cy="1614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 è il tuo mercato di riferimento? (es. Mercato diagnosi tumore al polmone, …)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 è la dimensione del tuo mercato di riferimento? (es. $ 67 miliardi)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Quali sono i maggiori trend di mercato? (es. Invecchiamento popolazione, …)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Chi sono i player chiave nel tuo mercato di riferimento? (es. Pfizer, Bayer, Abbott,…)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 è l’attuale stato della ricerca a livello globale? (es. Studi clinici in corso, es.)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56" name="Elemento grafico 2" descr="Fabbrica contorno"/>
          <p:cNvPicPr/>
          <p:nvPr/>
        </p:nvPicPr>
        <p:blipFill>
          <a:blip r:embed="rId2"/>
          <a:stretch/>
        </p:blipFill>
        <p:spPr>
          <a:xfrm>
            <a:off x="5423400" y="740880"/>
            <a:ext cx="1344960" cy="1344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7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Current status of the project / Stato attuale del progetto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5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6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6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6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8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63" name="Group 6"/>
          <p:cNvGrpSpPr/>
          <p:nvPr/>
        </p:nvGrpSpPr>
        <p:grpSpPr>
          <a:xfrm>
            <a:off x="1737720" y="3543480"/>
            <a:ext cx="8183160" cy="1420560"/>
            <a:chOff x="1737720" y="3543480"/>
            <a:chExt cx="8183160" cy="1420560"/>
          </a:xfrm>
        </p:grpSpPr>
        <p:sp>
          <p:nvSpPr>
            <p:cNvPr id="164" name="CustomShape 7"/>
            <p:cNvSpPr/>
            <p:nvPr/>
          </p:nvSpPr>
          <p:spPr>
            <a:xfrm>
              <a:off x="1737720" y="3543480"/>
              <a:ext cx="796572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steps have you taken so far?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65" name="CustomShape 8"/>
            <p:cNvSpPr/>
            <p:nvPr/>
          </p:nvSpPr>
          <p:spPr>
            <a:xfrm>
              <a:off x="1737720" y="4568760"/>
              <a:ext cx="8183160" cy="39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Cosa è stato fatto fino ad ora?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66" name="Elemento grafico 5" descr="Appunti mischiati contorno"/>
          <p:cNvPicPr/>
          <p:nvPr/>
        </p:nvPicPr>
        <p:blipFill>
          <a:blip r:embed="rId2"/>
          <a:stretch/>
        </p:blipFill>
        <p:spPr>
          <a:xfrm>
            <a:off x="5451480" y="1319760"/>
            <a:ext cx="1288800" cy="1288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0" y="0"/>
            <a:ext cx="12191760" cy="52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it-IT" sz="2800" spc="-1" strike="noStrike">
                <a:solidFill>
                  <a:srgbClr val="ef0212"/>
                </a:solidFill>
                <a:latin typeface="Century Gothic"/>
              </a:rPr>
              <a:t>8 – </a:t>
            </a:r>
            <a:r>
              <a:rPr b="1" lang="it-IT" sz="2800" spc="-1" strike="noStrike">
                <a:solidFill>
                  <a:srgbClr val="10ba90"/>
                </a:solidFill>
                <a:latin typeface="Century Gothic"/>
              </a:rPr>
              <a:t>IP position / Stato della Proprietà Intellettuale</a:t>
            </a:r>
            <a:endParaRPr b="0" lang="it-IT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Line 2"/>
          <p:cNvSpPr/>
          <p:nvPr/>
        </p:nvSpPr>
        <p:spPr>
          <a:xfrm>
            <a:off x="0" y="560520"/>
            <a:ext cx="12191760" cy="0"/>
          </a:xfrm>
          <a:prstGeom prst="line">
            <a:avLst/>
          </a:prstGeom>
          <a:ln>
            <a:solidFill>
              <a:srgbClr val="ef021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69" name="Line 3"/>
          <p:cNvSpPr/>
          <p:nvPr/>
        </p:nvSpPr>
        <p:spPr>
          <a:xfrm>
            <a:off x="0" y="6477840"/>
            <a:ext cx="12191760" cy="0"/>
          </a:xfrm>
          <a:prstGeom prst="line">
            <a:avLst/>
          </a:prstGeom>
          <a:ln>
            <a:solidFill>
              <a:srgbClr val="10ba9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pic>
        <p:nvPicPr>
          <p:cNvPr id="170" name="Immagine 7" descr=""/>
          <p:cNvPicPr/>
          <p:nvPr/>
        </p:nvPicPr>
        <p:blipFill>
          <a:blip r:embed="rId1"/>
          <a:stretch/>
        </p:blipFill>
        <p:spPr>
          <a:xfrm>
            <a:off x="11506680" y="6207840"/>
            <a:ext cx="540000" cy="540000"/>
          </a:xfrm>
          <a:prstGeom prst="rect">
            <a:avLst/>
          </a:prstGeom>
          <a:ln>
            <a:noFill/>
          </a:ln>
        </p:spPr>
      </p:pic>
      <p:sp>
        <p:nvSpPr>
          <p:cNvPr id="171" name="CustomShape 4"/>
          <p:cNvSpPr/>
          <p:nvPr/>
        </p:nvSpPr>
        <p:spPr>
          <a:xfrm>
            <a:off x="145080" y="6530400"/>
            <a:ext cx="172620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STRICTLY CONFIDENTIAL</a:t>
            </a:r>
            <a:endParaRPr b="0" lang="it-IT" sz="1200" spc="-1" strike="noStrike">
              <a:latin typeface="Arial"/>
            </a:endParaRPr>
          </a:p>
        </p:txBody>
      </p:sp>
      <p:sp>
        <p:nvSpPr>
          <p:cNvPr id="172" name="CustomShape 5"/>
          <p:cNvSpPr/>
          <p:nvPr/>
        </p:nvSpPr>
        <p:spPr>
          <a:xfrm>
            <a:off x="11283840" y="6530400"/>
            <a:ext cx="222840" cy="27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it-IT" sz="1200" spc="-1" strike="noStrike">
                <a:solidFill>
                  <a:srgbClr val="4d4d4d"/>
                </a:solidFill>
                <a:latin typeface="Calibri"/>
              </a:rPr>
              <a:t>9</a:t>
            </a:r>
            <a:endParaRPr b="0" lang="it-IT" sz="1200" spc="-1" strike="noStrike">
              <a:latin typeface="Arial"/>
            </a:endParaRPr>
          </a:p>
        </p:txBody>
      </p:sp>
      <p:grpSp>
        <p:nvGrpSpPr>
          <p:cNvPr id="173" name="Group 6"/>
          <p:cNvGrpSpPr/>
          <p:nvPr/>
        </p:nvGrpSpPr>
        <p:grpSpPr>
          <a:xfrm>
            <a:off x="2004120" y="1782000"/>
            <a:ext cx="8183160" cy="4561200"/>
            <a:chOff x="2004120" y="1782000"/>
            <a:chExt cx="8183160" cy="4561200"/>
          </a:xfrm>
        </p:grpSpPr>
        <p:sp>
          <p:nvSpPr>
            <p:cNvPr id="174" name="CustomShape 7"/>
            <p:cNvSpPr/>
            <p:nvPr/>
          </p:nvSpPr>
          <p:spPr>
            <a:xfrm>
              <a:off x="2004120" y="1782000"/>
              <a:ext cx="7965720" cy="22248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What is the status of your IP?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Have you filed any patents? 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Have any of your patents already been granted? If yes, in which countries?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Have you conducted a Freedom to Operate analysis?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Who owns the patents? (e.g. university)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Have you secured the rights to your IP?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175" name="CustomShape 8"/>
            <p:cNvSpPr/>
            <p:nvPr/>
          </p:nvSpPr>
          <p:spPr>
            <a:xfrm>
              <a:off x="2004120" y="4423320"/>
              <a:ext cx="8183160" cy="19198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Qual è lo stato della tua proprietà intellettuale?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Hai depositato delle domande di brevetto? 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Il tuo brevetto/i è già stato concesso? Se si, in quali paesi?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Hai condotto una Freedom to Operate analysis?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Chi è il proprietario dei brevetti? (es. università di Milano)</a:t>
              </a:r>
              <a:endParaRPr b="0" lang="it-IT" sz="2000" spc="-1" strike="noStrike">
                <a:latin typeface="Arial"/>
              </a:endParaRPr>
            </a:p>
            <a:p>
              <a:pPr marL="285840" indent="-285480">
                <a:lnSpc>
                  <a:spcPct val="100000"/>
                </a:lnSpc>
                <a:buClr>
                  <a:srgbClr val="afabab"/>
                </a:buClr>
                <a:buFont typeface="Arial"/>
                <a:buChar char="•"/>
              </a:pPr>
              <a:r>
                <a:rPr b="0" i="1" lang="it-IT" sz="2000" spc="-1" strike="noStrike">
                  <a:solidFill>
                    <a:srgbClr val="afabab"/>
                  </a:solidFill>
                  <a:latin typeface="Century Gothic"/>
                </a:rPr>
                <a:t>Hai ottenuto le licenze necessarie allo sfruttamento dell’IP?</a:t>
              </a:r>
              <a:endParaRPr b="0" lang="it-IT" sz="2000" spc="-1" strike="noStrike">
                <a:latin typeface="Arial"/>
              </a:endParaRPr>
            </a:p>
          </p:txBody>
        </p:sp>
      </p:grpSp>
      <p:pic>
        <p:nvPicPr>
          <p:cNvPr id="176" name="Elemento grafico 10" descr="Badge Appunti contorno"/>
          <p:cNvPicPr/>
          <p:nvPr/>
        </p:nvPicPr>
        <p:blipFill>
          <a:blip r:embed="rId2"/>
          <a:stretch/>
        </p:blipFill>
        <p:spPr>
          <a:xfrm>
            <a:off x="5555160" y="560520"/>
            <a:ext cx="1081080" cy="1081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Application>LibreOffice/6.3.6.2$Windows_x86 LibreOffice_project/2196df99b074d8a661f4036fca8fa0cbfa33a497</Application>
  <Words>931</Words>
  <Paragraphs>80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2021-07-15T08:13:46Z</dcterms:created>
  <dc:creator>Nicole Stefanucci</dc:creator>
  <dc:description/>
  <dc:language>it-IT</dc:language>
  <cp:lastModifiedBy>Marco Dal Ferro</cp:lastModifiedBy>
  <dcterms:modified xsi:type="dcterms:W3CDTF">2022-06-16T08:44:32Z</dcterms:modified>
  <cp:revision>6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